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7"/>
  </p:notesMasterIdLst>
  <p:sldIdLst>
    <p:sldId id="256" r:id="rId5"/>
    <p:sldId id="561" r:id="rId6"/>
    <p:sldId id="551" r:id="rId7"/>
    <p:sldId id="562" r:id="rId8"/>
    <p:sldId id="575" r:id="rId9"/>
    <p:sldId id="552" r:id="rId10"/>
    <p:sldId id="553" r:id="rId11"/>
    <p:sldId id="573" r:id="rId12"/>
    <p:sldId id="574" r:id="rId13"/>
    <p:sldId id="557" r:id="rId14"/>
    <p:sldId id="563" r:id="rId15"/>
    <p:sldId id="572" r:id="rId16"/>
    <p:sldId id="565" r:id="rId17"/>
    <p:sldId id="566" r:id="rId18"/>
    <p:sldId id="567" r:id="rId19"/>
    <p:sldId id="568" r:id="rId20"/>
    <p:sldId id="569" r:id="rId21"/>
    <p:sldId id="570" r:id="rId22"/>
    <p:sldId id="571" r:id="rId23"/>
    <p:sldId id="576" r:id="rId24"/>
    <p:sldId id="559" r:id="rId25"/>
    <p:sldId id="548" r:id="rId26"/>
  </p:sldIdLst>
  <p:sldSz cx="12192000" cy="6858000"/>
  <p:notesSz cx="6858000" cy="9144000"/>
  <p:embeddedFontLst>
    <p:embeddedFont>
      <p:font typeface="Aharoni" panose="02010803020104030203" pitchFamily="2" charset="-79"/>
      <p:bold r:id="rId28"/>
    </p:embeddedFont>
    <p:embeddedFont>
      <p:font typeface="Arial Black" panose="020B0A04020102020204" pitchFamily="34" charset="0"/>
      <p:bold r:id="rId29"/>
    </p:embeddedFont>
    <p:embeddedFont>
      <p:font typeface="Branding Black" panose="00000A00000000000000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8"/>
    <a:srgbClr val="FFFFFF"/>
    <a:srgbClr val="CC00FF"/>
    <a:srgbClr val="0000CC"/>
    <a:srgbClr val="3333FF"/>
    <a:srgbClr val="E7428F"/>
    <a:srgbClr val="14233C"/>
    <a:srgbClr val="00FF99"/>
    <a:srgbClr val="14143C"/>
    <a:srgbClr val="06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F21AD-6F4F-41F7-8CB9-ADFA948295D1}" v="40" dt="2022-12-21T03:13:55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697" autoAdjust="0"/>
  </p:normalViewPr>
  <p:slideViewPr>
    <p:cSldViewPr snapToGrid="0">
      <p:cViewPr varScale="1">
        <p:scale>
          <a:sx n="49" d="100"/>
          <a:sy n="49" d="100"/>
        </p:scale>
        <p:origin x="1300" y="2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2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31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53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82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656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8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05/03/2025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0/phpmyadmin/url.php?url=https://dev.mysql.com/doc/refman/8.0/en/select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localhost:8080/phpmyadmin/url.php?url=https://dev.mysql.com/doc/refman/8.0/en/create-view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2175301" y="1827246"/>
            <a:ext cx="8495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PROJETO S.A</a:t>
            </a:r>
          </a:p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LOJA DE PRODUTOS DE LIMPEZA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58679" y="571948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308295" y="6449823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Samuel	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094C35-F076-57E3-285B-9B664512718D}"/>
              </a:ext>
            </a:extLst>
          </p:cNvPr>
          <p:cNvSpPr txBox="1"/>
          <p:nvPr/>
        </p:nvSpPr>
        <p:spPr>
          <a:xfrm>
            <a:off x="169412" y="221280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1ª Consulta simples</a:t>
            </a:r>
          </a:p>
          <a:p>
            <a:pPr algn="ctr"/>
            <a:endParaRPr lang="pt-BR" sz="3200" b="1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E636C6-0EDD-4AD3-BC2E-F715A5D1FF10}"/>
              </a:ext>
            </a:extLst>
          </p:cNvPr>
          <p:cNvSpPr txBox="1"/>
          <p:nvPr/>
        </p:nvSpPr>
        <p:spPr>
          <a:xfrm>
            <a:off x="1416230" y="5187940"/>
            <a:ext cx="9744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id_pedido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data_pedido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pedido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ORDER BY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data_pedido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algn="ctr"/>
            <a:endParaRPr lang="pt-BR" sz="3200" b="1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ECB31F-9AAB-B639-2E51-366F68CFF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814" y="1094534"/>
            <a:ext cx="4472969" cy="3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1DD0-B474-358C-49AB-86E11016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05DC543-A4B9-69D6-D1FE-2125FF758F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B7F1F4-0CF4-BE99-303D-674A07A27F5D}"/>
              </a:ext>
            </a:extLst>
          </p:cNvPr>
          <p:cNvSpPr txBox="1"/>
          <p:nvPr/>
        </p:nvSpPr>
        <p:spPr>
          <a:xfrm>
            <a:off x="169412" y="6436585"/>
            <a:ext cx="345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Samuel</a:t>
            </a:r>
          </a:p>
          <a:p>
            <a:pPr algn="just"/>
            <a:endParaRPr lang="pt-BR" sz="1400" b="1" dirty="0">
              <a:solidFill>
                <a:srgbClr val="005CA8"/>
              </a:solidFill>
              <a:latin typeface="Branding Black" panose="00000A00000000000000" pitchFamily="50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8D00C1A-36BE-3716-3AE8-375AEA68CCA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4246CAA-239B-8CB2-7866-F5DBB739F9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D4AD7F29-14DF-D8C6-12EB-E6A8FEDDBAF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D2394C2-D9EA-5785-A2A2-52C62337B7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AD9F26D-DB37-2109-5127-E01593964C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1624810-5877-63AB-C141-AF960D9EFE7B}"/>
              </a:ext>
            </a:extLst>
          </p:cNvPr>
          <p:cNvSpPr txBox="1"/>
          <p:nvPr/>
        </p:nvSpPr>
        <p:spPr>
          <a:xfrm>
            <a:off x="399127" y="140347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highlight>
                  <a:srgbClr val="00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2ª Consulta simples</a:t>
            </a:r>
          </a:p>
          <a:p>
            <a:pPr algn="ctr"/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3949A0-9E28-4DD4-ADC0-F8E650C8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681" y="759889"/>
            <a:ext cx="2688272" cy="45940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FAC5A2-D1E3-4219-8D79-C3410ACFD380}"/>
              </a:ext>
            </a:extLst>
          </p:cNvPr>
          <p:cNvSpPr txBox="1"/>
          <p:nvPr/>
        </p:nvSpPr>
        <p:spPr>
          <a:xfrm>
            <a:off x="1897668" y="5321151"/>
            <a:ext cx="91128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nome,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sal_fixo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funcionário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sal_fixo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CC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3000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285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F18F-CE89-EC2E-0152-669892929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BBEFAE2-9E22-D6EB-EE56-CC081C1C6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A6F045-6DA2-7CBA-B580-9CCE884B80DB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Samuel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95E1F3-6B0F-5972-0D36-5401B83D75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54E1EBE-F633-5355-1A7E-7EBEA99378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B61F6B7F-E376-D327-3A1F-01CDC701059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49D1B53-3324-322D-0F5E-5D3014C558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A4A8161F-EABB-A8E1-B1EA-E1110D972F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198252-DDE0-FE8B-DD6C-777F97CD0AB4}"/>
              </a:ext>
            </a:extLst>
          </p:cNvPr>
          <p:cNvSpPr txBox="1"/>
          <p:nvPr/>
        </p:nvSpPr>
        <p:spPr>
          <a:xfrm>
            <a:off x="535358" y="111451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3ª Consulta simples</a:t>
            </a:r>
          </a:p>
          <a:p>
            <a:pPr algn="ctr"/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C99729-AE55-4DDC-9EDE-43B1CB12CD8A}"/>
              </a:ext>
            </a:extLst>
          </p:cNvPr>
          <p:cNvSpPr txBox="1"/>
          <p:nvPr/>
        </p:nvSpPr>
        <p:spPr>
          <a:xfrm>
            <a:off x="0" y="4251067"/>
            <a:ext cx="126425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7030A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pt-BR" sz="3200" dirty="0" err="1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id_pedido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data_pedido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cliente_cod_cliente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funcionario_id_funcionario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3200" dirty="0">
                <a:solidFill>
                  <a:srgbClr val="7030A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WHERE </a:t>
            </a:r>
            <a:r>
              <a:rPr lang="pt-BR" sz="3200" dirty="0" err="1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data_pedido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BETWEEN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'2024-03-01' </a:t>
            </a:r>
            <a:r>
              <a:rPr lang="pt-BR" sz="3200" dirty="0">
                <a:solidFill>
                  <a:srgbClr val="7030A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'2024-03-31'</a:t>
            </a:r>
            <a:r>
              <a:rPr lang="pt-BR" sz="32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algn="ctr"/>
            <a:endParaRPr lang="pt-BR" sz="3200" dirty="0">
              <a:solidFill>
                <a:srgbClr val="7030A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C225BE1-4989-4E6A-82D0-B2D38623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811" y="1327022"/>
            <a:ext cx="7710898" cy="27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3CEE9-4B77-CCDC-266A-8BCF7C08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896EB77-6EFE-BA41-31BC-9939620F01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482860E-F754-8F95-E1CC-497F539F266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João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A59C5CF-8761-E22D-EF63-0E5697CED9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B33B07B-6B13-F263-45BE-8420AAB1B2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488CC735-CDA7-5C52-E621-6FD855381C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44D91BF-5419-928C-81D6-11719E4DE45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B5DCBBE2-D125-B139-4E45-2FDD3DBC34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462C14-F256-E484-E47C-DC578B05C088}"/>
              </a:ext>
            </a:extLst>
          </p:cNvPr>
          <p:cNvSpPr txBox="1"/>
          <p:nvPr/>
        </p:nvSpPr>
        <p:spPr>
          <a:xfrm>
            <a:off x="622464" y="260383"/>
            <a:ext cx="1112128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1ª Consulta UM JOIN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BAB0C1-58D3-458E-A05F-DEA7EB6592E0}"/>
              </a:ext>
            </a:extLst>
          </p:cNvPr>
          <p:cNvSpPr txBox="1"/>
          <p:nvPr/>
        </p:nvSpPr>
        <p:spPr>
          <a:xfrm>
            <a:off x="1476105" y="3855370"/>
            <a:ext cx="111212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32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.id_pedido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32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.data_pedido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cliente</a:t>
            </a:r>
            <a:r>
              <a:rPr lang="pt-BR" sz="32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.nome</a:t>
            </a:r>
            <a:r>
              <a:rPr lang="pt-BR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nome_cliente</a:t>
            </a: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pedido</a:t>
            </a:r>
          </a:p>
          <a:p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JOIN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cliente </a:t>
            </a:r>
            <a:r>
              <a:rPr lang="pt-BR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32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.cliente_cod_cliente</a:t>
            </a:r>
            <a:r>
              <a:rPr lang="pt-BR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>
                <a:solidFill>
                  <a:srgbClr val="CC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cliente</a:t>
            </a:r>
            <a:r>
              <a:rPr lang="pt-BR" sz="32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.cod_cliente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EDA051-9764-4483-B47F-BC6C0893E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234" y="1110611"/>
            <a:ext cx="4991309" cy="25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655BB-DAB2-8B03-1ADF-DEF560E9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F25519F-0339-C00A-FC5C-06A656CA1E01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Ruan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18F1B3C-7967-4CE6-9A5E-3DC7DBFA4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5C995C22-CBB0-A0C8-8EC8-B945AA4B0D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338B33E7-E954-3122-1AF7-3BF1B27745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D1CD4CC-B109-687F-43F9-34A67C50A87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B62BF242-1807-C970-E5D4-B90B711DDB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F84841-57F8-A4CE-1AAE-1883492428DC}"/>
              </a:ext>
            </a:extLst>
          </p:cNvPr>
          <p:cNvSpPr txBox="1"/>
          <p:nvPr/>
        </p:nvSpPr>
        <p:spPr>
          <a:xfrm>
            <a:off x="615428" y="113638"/>
            <a:ext cx="11121284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2ª Consulta DOIS JOIN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BB8C98-0CE3-ACA0-985E-8EB8A3D396F5}"/>
              </a:ext>
            </a:extLst>
          </p:cNvPr>
          <p:cNvSpPr txBox="1"/>
          <p:nvPr/>
        </p:nvSpPr>
        <p:spPr>
          <a:xfrm>
            <a:off x="615428" y="3328042"/>
            <a:ext cx="11858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.id_pedido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.data_pedido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cliente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.nome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nome_cliente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.nome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nome_funcionario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pedido </a:t>
            </a:r>
          </a:p>
          <a:p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INNER JOIN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cliente </a:t>
            </a:r>
          </a:p>
          <a:p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INNER JOIN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.funcionario_id_funcionário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.id_funcionario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.cliente_cod_cliente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cliente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.cod_cliente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74DD1B-BFD2-7B24-CB95-929204655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29" y="745597"/>
            <a:ext cx="7338084" cy="25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471D-1DF5-C360-22A0-55AB24BCE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69CE3C2-DBB7-9EB2-DFEC-160783D48C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A5B2F41-1B15-939C-34F6-43A494ECD2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C59B8F-55AA-AACB-4C61-01D558426C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CF76B30C-502B-B242-7E4C-A829262D8F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85C36E6-054A-1AB1-A14A-6D3E6436AA2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4296DF7B-0896-5D3D-4B79-242D4361A5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0F6565-9CBC-66DE-B3F7-ACF9E3BE429B}"/>
              </a:ext>
            </a:extLst>
          </p:cNvPr>
          <p:cNvSpPr txBox="1"/>
          <p:nvPr/>
        </p:nvSpPr>
        <p:spPr>
          <a:xfrm>
            <a:off x="773495" y="53265"/>
            <a:ext cx="1112128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3ª Consulta TRES JOIN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C9F3A8-31EC-F881-8302-6ACAE5EEE29B}"/>
              </a:ext>
            </a:extLst>
          </p:cNvPr>
          <p:cNvSpPr txBox="1"/>
          <p:nvPr/>
        </p:nvSpPr>
        <p:spPr>
          <a:xfrm>
            <a:off x="448252" y="3429291"/>
            <a:ext cx="118907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.nome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nome_funcionario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.id_pedido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cliente.nome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nome_cliente</a:t>
            </a:r>
            <a:endParaRPr lang="pt-B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endParaRPr lang="pt-B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INNER JOIN 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pedido </a:t>
            </a:r>
          </a:p>
          <a:p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INNER JOIN 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cliente </a:t>
            </a:r>
          </a:p>
          <a:p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INNER JOIN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item_de_pedido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funcionario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.id_funcionario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CC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.funcionario_id_funcionario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.cliente_cod_cliente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CC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cliente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.cod_cliente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pedido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.id_pedido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rgbClr val="CC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item_de_pedido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.pedido_id_pedido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E16B2F-A215-6D10-AC86-B39CAC582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018" y="976781"/>
            <a:ext cx="5871982" cy="245221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5B0EC4B-E8BD-4223-B4A0-D8E71F5FD6E2}"/>
              </a:ext>
            </a:extLst>
          </p:cNvPr>
          <p:cNvSpPr txBox="1"/>
          <p:nvPr/>
        </p:nvSpPr>
        <p:spPr>
          <a:xfrm>
            <a:off x="11147376" y="930428"/>
            <a:ext cx="175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Ruan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7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43DF-F524-6DC5-6E89-02F5B78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633E3B9-A07E-9173-2C98-F6303D5EE148}"/>
              </a:ext>
            </a:extLst>
          </p:cNvPr>
          <p:cNvSpPr txBox="1"/>
          <p:nvPr/>
        </p:nvSpPr>
        <p:spPr>
          <a:xfrm>
            <a:off x="169412" y="6548728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Eduardo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9DC544C-854C-A13F-AF33-133B1199A5EC}"/>
              </a:ext>
            </a:extLst>
          </p:cNvPr>
          <p:cNvSpPr txBox="1"/>
          <p:nvPr/>
        </p:nvSpPr>
        <p:spPr>
          <a:xfrm>
            <a:off x="478160" y="175114"/>
            <a:ext cx="1112128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1ª SP </a:t>
            </a:r>
            <a:r>
              <a:rPr lang="pt-BR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Insert</a:t>
            </a:r>
            <a:endParaRPr lang="pt-BR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5D4F5C-DF8A-9D53-6C2D-DA57127F3EC2}"/>
              </a:ext>
            </a:extLst>
          </p:cNvPr>
          <p:cNvSpPr txBox="1"/>
          <p:nvPr/>
        </p:nvSpPr>
        <p:spPr>
          <a:xfrm>
            <a:off x="71484" y="5269354"/>
            <a:ext cx="11040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mySp_clienterInsert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'Adriano Raulseixas','Didico157@email.com','47999226927','Rua </a:t>
            </a:r>
            <a:r>
              <a:rPr lang="pt-BR" sz="2800" dirty="0" err="1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Tchurusbango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244','NULL','122.153.367-00')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149E8D1-1330-DD72-D9D0-9FB94A92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2" y="1030234"/>
            <a:ext cx="12022588" cy="423912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694BA3E-7BD5-FB04-39FE-354E2F0B2F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D6D67E5F-35F8-F6B8-DC02-5CA2325C25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79C1007-DED8-ECFB-D7AE-73B41293717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FD59149-2901-953D-9129-CE5180ED05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21F8E02E-EBC1-D9DB-4AA7-52DFBFDA2BF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4D5626D-540A-4947-685D-9332738D5CD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931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07C67-F0E1-201D-6B2D-590C2D14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BB8236B-5330-F0E0-F0FF-74C9E52D39F1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João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A4FE57-C55B-0AF5-4C4F-9199D17DFB5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5E6C523-1247-1E73-D352-01AC4052DD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E4202F48-95AB-FB64-E2A8-49EBEFD404B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C46A543-1721-5319-5A03-04F91DFE40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9BBD1E-ACB2-D5C2-C6F0-949B633AF9E4}"/>
              </a:ext>
            </a:extLst>
          </p:cNvPr>
          <p:cNvSpPr txBox="1"/>
          <p:nvPr/>
        </p:nvSpPr>
        <p:spPr>
          <a:xfrm>
            <a:off x="535358" y="111451"/>
            <a:ext cx="1112128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2ª SP Update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13EAE27-4C80-DB3D-8006-BEBF0E0C7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39BC6CA-9837-D2A1-03CD-F62B40D92A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A5693E3-DC98-4F0E-BC5E-2602B5229F49}"/>
              </a:ext>
            </a:extLst>
          </p:cNvPr>
          <p:cNvSpPr txBox="1"/>
          <p:nvPr/>
        </p:nvSpPr>
        <p:spPr>
          <a:xfrm>
            <a:off x="1724298" y="5405281"/>
            <a:ext cx="854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pt-B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mySp_funcionarioUpdate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(1, 'Alex Pereira','100.000','800.000.00','CEO');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1B4715-163C-4296-A913-A79AD9463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3" y="1007213"/>
            <a:ext cx="12142205" cy="42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FE85-B76B-C61C-4990-60C47F35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43BCE0F-AB85-D52A-754F-60A793CAA3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CF013B-75A2-760D-6D7F-D52CB0B2CAB2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Ruan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9D894F1-9F2C-48F0-D0FF-46BE8439B1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5ED2F1C-7AD2-2B34-8D00-3F5D7B869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C86151E8-739E-CFB1-EBCD-456CA92026C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E6B0801-54E6-3F53-09C7-C29DBAB8ED0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7E9577BB-73D7-77A2-1643-AB296A8A6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364CB-65A0-2339-6723-634E7A36FF59}"/>
              </a:ext>
            </a:extLst>
          </p:cNvPr>
          <p:cNvSpPr txBox="1"/>
          <p:nvPr/>
        </p:nvSpPr>
        <p:spPr>
          <a:xfrm>
            <a:off x="399127" y="111451"/>
            <a:ext cx="11121284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3ª SP Consulta com JOIN</a:t>
            </a: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5BD0ED-7A25-42B8-8634-64953AC9DC71}"/>
              </a:ext>
            </a:extLst>
          </p:cNvPr>
          <p:cNvSpPr txBox="1"/>
          <p:nvPr/>
        </p:nvSpPr>
        <p:spPr>
          <a:xfrm>
            <a:off x="3046751" y="5379729"/>
            <a:ext cx="582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pt-BR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ListarPedidos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();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E4AFE54-5F7B-4D5F-95BA-1F901CE85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345" y="1314085"/>
            <a:ext cx="7901149" cy="2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3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3C25-80CB-0455-3E43-43A421F3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FE032E7-AE07-AA16-38A8-78F440C38E21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Eduardo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D4CCEB5-5F35-E047-05BE-1FCB1EF0AC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803D91D-0747-B00C-87EA-6D47C7E017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650C4DDD-30EA-9292-F4FF-864DEF3249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B07BC67-6135-8785-3D24-3C786B1534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18D501-4A3F-7A1F-B734-C73239DF302D}"/>
              </a:ext>
            </a:extLst>
          </p:cNvPr>
          <p:cNvSpPr txBox="1"/>
          <p:nvPr/>
        </p:nvSpPr>
        <p:spPr>
          <a:xfrm>
            <a:off x="478160" y="111451"/>
            <a:ext cx="11121284" cy="584775"/>
          </a:xfrm>
          <a:prstGeom prst="rect">
            <a:avLst/>
          </a:prstGeom>
          <a:solidFill>
            <a:srgbClr val="CC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1ª VIEW com JOIN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8D101BE-9EC0-FC18-C8DE-2801EABE73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A53FCC6-A93E-57D3-9347-1600E4FC2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B7FC120-ABF8-9E89-B9C1-2A82A4A5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5" y="1746344"/>
            <a:ext cx="11714293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Esse é o código para criar a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</a:t>
            </a:r>
          </a:p>
          <a:p>
            <a:endParaRPr kumimoji="0" lang="pt-BR" altLang="pt-BR" sz="2400" b="0" i="0" u="sng" strike="noStrike" cap="none" normalizeH="0" baseline="0" dirty="0">
              <a:ln>
                <a:noFill/>
              </a:ln>
              <a:solidFill>
                <a:srgbClr val="1155CC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  <a:hlinkClick r:id="rId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hlinkClick r:id="rId7"/>
              </a:rPr>
              <a:t>CREATE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lang="pt-BR" altLang="pt-BR" sz="2400" dirty="0">
                <a:solidFill>
                  <a:srgbClr val="444444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view_join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hlinkClick r:id="rId8"/>
              </a:rPr>
              <a:t>SELECT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produto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.valor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produto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.nome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item_de_pedido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.quantidade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item_de_pedido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.preco_unit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,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produto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.valor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*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item_de_pedido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.quantidade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valor_a_pagar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FROM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produto 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inner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JOIN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item_de_pedido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produto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.cod_produto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=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item_de_pedido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55AA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.produto_cod_produto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1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2244593" y="1693796"/>
            <a:ext cx="8013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Samuel Haag</a:t>
            </a:r>
          </a:p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Eduardo </a:t>
            </a:r>
            <a:r>
              <a:rPr lang="pt-BR" sz="6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Sedrez</a:t>
            </a:r>
            <a:endParaRPr lang="pt-BR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João P. Amaral</a:t>
            </a:r>
          </a:p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Ruan Figueiredo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250150" y="1759040"/>
            <a:ext cx="9753370" cy="38429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52140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Alunos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5943176" y="5649147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3C25-80CB-0455-3E43-43A421F3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FE032E7-AE07-AA16-38A8-78F440C38E21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Prof.s3rgio@gmail.com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D4CCEB5-5F35-E047-05BE-1FCB1EF0AC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803D91D-0747-B00C-87EA-6D47C7E017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650C4DDD-30EA-9292-F4FF-864DEF3249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B07BC67-6135-8785-3D24-3C786B15340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18D501-4A3F-7A1F-B734-C73239DF302D}"/>
              </a:ext>
            </a:extLst>
          </p:cNvPr>
          <p:cNvSpPr txBox="1"/>
          <p:nvPr/>
        </p:nvSpPr>
        <p:spPr>
          <a:xfrm>
            <a:off x="478160" y="111451"/>
            <a:ext cx="11121284" cy="584775"/>
          </a:xfrm>
          <a:prstGeom prst="rect">
            <a:avLst/>
          </a:prstGeom>
          <a:solidFill>
            <a:srgbClr val="CC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1ª VIEW com JOIN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8D101BE-9EC0-FC18-C8DE-2801EABE73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A53FCC6-A93E-57D3-9347-1600E4FC2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C904AE-8DF6-189A-5EC2-69645DEB34AC}"/>
              </a:ext>
            </a:extLst>
          </p:cNvPr>
          <p:cNvSpPr txBox="1"/>
          <p:nvPr/>
        </p:nvSpPr>
        <p:spPr>
          <a:xfrm>
            <a:off x="1380772" y="1380950"/>
            <a:ext cx="97540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Essa é o resultado da consulta da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view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SELECT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nome, quantidade,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valor_a_pagar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770088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from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 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view_join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pt-BR" sz="20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DDA3A17-FC5A-1ED7-2BF9-6438748A31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150A96-1F6A-97A3-551A-C7DA0345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02" y="3055144"/>
            <a:ext cx="78200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A6FC0A-5F0E-79DC-6016-7F69E896EC72}"/>
              </a:ext>
            </a:extLst>
          </p:cNvPr>
          <p:cNvSpPr txBox="1"/>
          <p:nvPr/>
        </p:nvSpPr>
        <p:spPr>
          <a:xfrm>
            <a:off x="308295" y="6029507"/>
            <a:ext cx="240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highlight>
                  <a:srgbClr val="005CA8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continuação..</a:t>
            </a:r>
          </a:p>
        </p:txBody>
      </p:sp>
    </p:spTree>
    <p:extLst>
      <p:ext uri="{BB962C8B-B14F-4D97-AF65-F5344CB8AC3E}">
        <p14:creationId xmlns:p14="http://schemas.microsoft.com/office/powerpoint/2010/main" val="232136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510107-E3C6-DF5A-475A-F560311510F8}"/>
              </a:ext>
            </a:extLst>
          </p:cNvPr>
          <p:cNvSpPr txBox="1"/>
          <p:nvPr/>
        </p:nvSpPr>
        <p:spPr>
          <a:xfrm>
            <a:off x="615428" y="3136612"/>
            <a:ext cx="1112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CONCLUSAO</a:t>
            </a:r>
          </a:p>
        </p:txBody>
      </p:sp>
    </p:spTree>
    <p:extLst>
      <p:ext uri="{BB962C8B-B14F-4D97-AF65-F5344CB8AC3E}">
        <p14:creationId xmlns:p14="http://schemas.microsoft.com/office/powerpoint/2010/main" val="436553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/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/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/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ABC419-57D1-DC08-DEDD-10F41CB6B7FD}"/>
              </a:ext>
            </a:extLst>
          </p:cNvPr>
          <p:cNvSpPr txBox="1"/>
          <p:nvPr/>
        </p:nvSpPr>
        <p:spPr>
          <a:xfrm>
            <a:off x="444198" y="1600610"/>
            <a:ext cx="108599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FIM.</a:t>
            </a:r>
          </a:p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185444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Samuel</a:t>
            </a:r>
          </a:p>
          <a:p>
            <a:pPr algn="just"/>
            <a:endParaRPr lang="pt-BR" sz="1400" b="1" dirty="0">
              <a:solidFill>
                <a:srgbClr val="005CA8"/>
              </a:solidFill>
              <a:latin typeface="Branding Black" panose="00000A00000000000000" pitchFamily="50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2407920" y="249972"/>
            <a:ext cx="7376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</a:rPr>
              <a:t>INTRODUÇAO SOBRE O SISTEMA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2952F7-5292-80F5-1125-0AD76BFE259C}"/>
              </a:ext>
            </a:extLst>
          </p:cNvPr>
          <p:cNvSpPr txBox="1"/>
          <p:nvPr/>
        </p:nvSpPr>
        <p:spPr>
          <a:xfrm>
            <a:off x="1125415" y="2633661"/>
            <a:ext cx="592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0A0AC9-347B-D44F-E4A3-F5F28BB96612}"/>
              </a:ext>
            </a:extLst>
          </p:cNvPr>
          <p:cNvSpPr txBox="1"/>
          <p:nvPr/>
        </p:nvSpPr>
        <p:spPr>
          <a:xfrm>
            <a:off x="936674" y="4914671"/>
            <a:ext cx="294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FAZ?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7AC870-C244-7817-DAC8-0E8554CFF0B6}"/>
              </a:ext>
            </a:extLst>
          </p:cNvPr>
          <p:cNvSpPr txBox="1"/>
          <p:nvPr/>
        </p:nvSpPr>
        <p:spPr>
          <a:xfrm>
            <a:off x="3850431" y="2522791"/>
            <a:ext cx="7643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É um sistema de controle e gerenciamento de estoque para uma loja de produtos de limpeza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98C7D2-D928-A518-1F1B-A8E04EE30488}"/>
              </a:ext>
            </a:extLst>
          </p:cNvPr>
          <p:cNvSpPr txBox="1"/>
          <p:nvPr/>
        </p:nvSpPr>
        <p:spPr>
          <a:xfrm>
            <a:off x="3850431" y="4527385"/>
            <a:ext cx="8044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Ele facilita o acompanhamento da quantidade de itens em estoque, entrada e saída de produtos, e a reposição dos itens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DD31AFD-1F0B-987B-363F-1A624C15D545}"/>
              </a:ext>
            </a:extLst>
          </p:cNvPr>
          <p:cNvCxnSpPr>
            <a:cxnSpLocks/>
          </p:cNvCxnSpPr>
          <p:nvPr/>
        </p:nvCxnSpPr>
        <p:spPr>
          <a:xfrm>
            <a:off x="1505243" y="3215288"/>
            <a:ext cx="1395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B7339F3-5DA2-1DA2-94C2-560404508493}"/>
              </a:ext>
            </a:extLst>
          </p:cNvPr>
          <p:cNvCxnSpPr>
            <a:cxnSpLocks/>
          </p:cNvCxnSpPr>
          <p:nvPr/>
        </p:nvCxnSpPr>
        <p:spPr>
          <a:xfrm>
            <a:off x="1505243" y="5461171"/>
            <a:ext cx="1805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C5CF-E3C7-F701-DB28-E90FE42C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50F6B-34F6-535E-9771-687BDE37D3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63CA42-ACF1-1676-1CED-61338D59FC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E966A8-B7D2-966E-B718-3A710BF1A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F1C1ECF8-3025-9226-261F-523F0FC2A3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B836086-2904-EA49-8B81-7D4C0EADFE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0A9DAA64-FB2D-7C64-1CB8-0DA633E5C1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F8B1D4-971C-3EE5-D361-DD416B336123}"/>
              </a:ext>
            </a:extLst>
          </p:cNvPr>
          <p:cNvSpPr txBox="1"/>
          <p:nvPr/>
        </p:nvSpPr>
        <p:spPr>
          <a:xfrm>
            <a:off x="182825" y="111451"/>
            <a:ext cx="1112128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BANCO DE DADOS</a:t>
            </a:r>
          </a:p>
          <a:p>
            <a:pPr algn="ctr"/>
            <a:endParaRPr lang="pt-BR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MER: 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sobre Ele;</a:t>
            </a:r>
          </a:p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(Tabelas e Campos, Relacionamento entre as tabelas, cardinalidade)</a:t>
            </a:r>
          </a:p>
          <a:p>
            <a:pPr algn="ctr"/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MRN: 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sobre Ele;</a:t>
            </a:r>
          </a:p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(Tabelas e Campos, Relacionamento entre as tabelas, Chave Primaria e Estrangeira)</a:t>
            </a:r>
          </a:p>
          <a:p>
            <a:pPr algn="ctr"/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2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C5CF-E3C7-F701-DB28-E90FE42C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93AB6BA-7023-C934-8609-8146679F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7" y="0"/>
            <a:ext cx="11325441" cy="672685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63CA42-ACF1-1676-1CED-61338D59FC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E966A8-B7D2-966E-B718-3A710BF1A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F1C1ECF8-3025-9226-261F-523F0FC2A3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B836086-2904-EA49-8B81-7D4C0EADFE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6F850F6B-34F6-535E-9771-687BDE37D3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526A50-B54A-AE4F-16FC-BAF6CAD199B2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Eduardo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F8B1D4-971C-3EE5-D361-DD416B336123}"/>
              </a:ext>
            </a:extLst>
          </p:cNvPr>
          <p:cNvSpPr txBox="1"/>
          <p:nvPr/>
        </p:nvSpPr>
        <p:spPr>
          <a:xfrm>
            <a:off x="399127" y="13660"/>
            <a:ext cx="1112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MER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A9DAA64-FB2D-7C64-1CB8-0DA633E5C1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BFF9FC-13A5-2497-E5D0-DB508CE1327B}"/>
              </a:ext>
            </a:extLst>
          </p:cNvPr>
          <p:cNvSpPr txBox="1"/>
          <p:nvPr/>
        </p:nvSpPr>
        <p:spPr>
          <a:xfrm>
            <a:off x="169412" y="-70879"/>
            <a:ext cx="1112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MRN</a:t>
            </a:r>
          </a:p>
        </p:txBody>
      </p:sp>
      <p:pic>
        <p:nvPicPr>
          <p:cNvPr id="6" name="Imagem 5" descr="Diagrama&#10;&#10;AI-generated content may be incorrect.">
            <a:extLst>
              <a:ext uri="{FF2B5EF4-FFF2-40B4-BE49-F238E27FC236}">
                <a16:creationId xmlns:a16="http://schemas.microsoft.com/office/drawing/2014/main" id="{14421BB2-D575-4358-E622-EF6C49728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0" y="557230"/>
            <a:ext cx="11056428" cy="6124877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João</a:t>
            </a:r>
          </a:p>
        </p:txBody>
      </p:sp>
    </p:spTree>
    <p:extLst>
      <p:ext uri="{BB962C8B-B14F-4D97-AF65-F5344CB8AC3E}">
        <p14:creationId xmlns:p14="http://schemas.microsoft.com/office/powerpoint/2010/main" val="340332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Ruan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24C3C0-A954-5E1F-6BB9-50EF569EDAA8}"/>
              </a:ext>
            </a:extLst>
          </p:cNvPr>
          <p:cNvSpPr txBox="1"/>
          <p:nvPr/>
        </p:nvSpPr>
        <p:spPr>
          <a:xfrm>
            <a:off x="535358" y="68823"/>
            <a:ext cx="1112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DICIONARIO DO BANCO DE DADOS</a:t>
            </a:r>
          </a:p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(Os Critérios da padronização)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6C09D-FFF2-F3B0-4551-5C3E9F93B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35" y="965193"/>
            <a:ext cx="10945753" cy="23053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1CD73E-B27E-59B5-C660-420182A96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921" y="3993243"/>
            <a:ext cx="10983858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Prof.s3rgio@gmail.com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24C3C0-A954-5E1F-6BB9-50EF569EDAA8}"/>
              </a:ext>
            </a:extLst>
          </p:cNvPr>
          <p:cNvSpPr txBox="1"/>
          <p:nvPr/>
        </p:nvSpPr>
        <p:spPr>
          <a:xfrm>
            <a:off x="535358" y="68823"/>
            <a:ext cx="1112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DICIONARIO DO BANCO DE DADOS</a:t>
            </a:r>
          </a:p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(Os Critérios da padronização)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A51631-D1E3-9883-1400-14EF3660C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56" y="1631766"/>
            <a:ext cx="11155332" cy="18290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D13A24C-B96A-206A-49F4-638073DD3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783" y="3912540"/>
            <a:ext cx="11455054" cy="219944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22322A-C9F1-25AE-7FA0-637075940CB6}"/>
              </a:ext>
            </a:extLst>
          </p:cNvPr>
          <p:cNvSpPr txBox="1"/>
          <p:nvPr/>
        </p:nvSpPr>
        <p:spPr>
          <a:xfrm>
            <a:off x="-3803651" y="6250568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highlight>
                  <a:srgbClr val="005CA8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Continuação..</a:t>
            </a:r>
          </a:p>
          <a:p>
            <a:pPr algn="ctr"/>
            <a:endParaRPr lang="pt-BR" sz="3200" b="1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7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Prof.s3rgio@gmail.com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24C3C0-A954-5E1F-6BB9-50EF569EDAA8}"/>
              </a:ext>
            </a:extLst>
          </p:cNvPr>
          <p:cNvSpPr txBox="1"/>
          <p:nvPr/>
        </p:nvSpPr>
        <p:spPr>
          <a:xfrm>
            <a:off x="535358" y="68823"/>
            <a:ext cx="1112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DICIONARIO DO BANCO DE DADOS</a:t>
            </a:r>
          </a:p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(Os Critérios da padronização)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9DEB27-1585-0209-011C-8C234EE70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295" y="1486014"/>
            <a:ext cx="11841227" cy="164805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833C81-AEC5-18D3-7B06-8D76289DC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295" y="3470028"/>
            <a:ext cx="11841227" cy="20481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A7494A6-5555-42A8-505B-0429463775B5}"/>
              </a:ext>
            </a:extLst>
          </p:cNvPr>
          <p:cNvSpPr txBox="1"/>
          <p:nvPr/>
        </p:nvSpPr>
        <p:spPr>
          <a:xfrm>
            <a:off x="-3827097" y="6228074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highlight>
                  <a:srgbClr val="005CA8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Continuação..</a:t>
            </a:r>
          </a:p>
          <a:p>
            <a:pPr algn="ctr"/>
            <a:endParaRPr lang="pt-BR" sz="3200" b="1" dirty="0"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DCD03E9-41C4-42C6-A5E8-47AC9D6E1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5A2D76-B89D-43D9-81CC-F73DB603259F}">
  <ds:schemaRefs>
    <ds:schemaRef ds:uri="http://schemas.microsoft.com/office/2006/metadata/properties"/>
    <ds:schemaRef ds:uri="http://schemas.microsoft.com/office/infopath/2007/PartnerControls"/>
    <ds:schemaRef ds:uri="cf5f2b4c-ceff-48b8-acfd-b6c7cb4e26ae"/>
    <ds:schemaRef ds:uri="230e2427-5d80-4bd2-a9ba-53805cfde8a4"/>
    <ds:schemaRef ds:uri="1ca3a96b-b23d-4c07-a046-fd4d14ce6620"/>
    <ds:schemaRef ds:uri="a8a82409-9548-47b3-a351-d7495594f3c8"/>
    <ds:schemaRef ds:uri="10066eb3-b94a-427c-b89d-d16a460a60f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757</Words>
  <Application>Microsoft Office PowerPoint</Application>
  <PresentationFormat>Widescreen</PresentationFormat>
  <Paragraphs>116</Paragraphs>
  <Slides>22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Aharoni</vt:lpstr>
      <vt:lpstr>Branding Black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Senai</dc:title>
  <dc:creator>Sergio Luiz Da Silveira</dc:creator>
  <cp:lastModifiedBy>User</cp:lastModifiedBy>
  <cp:revision>277</cp:revision>
  <dcterms:created xsi:type="dcterms:W3CDTF">2022-03-17T13:16:59Z</dcterms:created>
  <dcterms:modified xsi:type="dcterms:W3CDTF">2025-03-05T23:22:02Z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